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8" r:id="rId4"/>
    <p:sldId id="260" r:id="rId5"/>
    <p:sldId id="285" r:id="rId6"/>
    <p:sldId id="286" r:id="rId7"/>
    <p:sldId id="287" r:id="rId8"/>
    <p:sldId id="288" r:id="rId9"/>
    <p:sldId id="289" r:id="rId10"/>
    <p:sldId id="283" r:id="rId11"/>
    <p:sldId id="282" r:id="rId12"/>
    <p:sldId id="284" r:id="rId13"/>
    <p:sldId id="262" r:id="rId14"/>
    <p:sldId id="266" r:id="rId15"/>
    <p:sldId id="264" r:id="rId16"/>
    <p:sldId id="270" r:id="rId17"/>
  </p:sldIdLst>
  <p:sldSz cx="12192000" cy="6858000"/>
  <p:notesSz cx="7102475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FF"/>
    <a:srgbClr val="003399"/>
    <a:srgbClr val="0033CC"/>
    <a:srgbClr val="3333CC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607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31358-B12E-4A11-BE0E-50E1ED94B534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BAF4-69C0-47EC-B408-BB17026E6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632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31358-B12E-4A11-BE0E-50E1ED94B534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BAF4-69C0-47EC-B408-BB17026E6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18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31358-B12E-4A11-BE0E-50E1ED94B534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BAF4-69C0-47EC-B408-BB17026E6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962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31358-B12E-4A11-BE0E-50E1ED94B534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BAF4-69C0-47EC-B408-BB17026E6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540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31358-B12E-4A11-BE0E-50E1ED94B534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BAF4-69C0-47EC-B408-BB17026E6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608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31358-B12E-4A11-BE0E-50E1ED94B534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BAF4-69C0-47EC-B408-BB17026E6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990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31358-B12E-4A11-BE0E-50E1ED94B534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BAF4-69C0-47EC-B408-BB17026E6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405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31358-B12E-4A11-BE0E-50E1ED94B534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BAF4-69C0-47EC-B408-BB17026E6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788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31358-B12E-4A11-BE0E-50E1ED94B534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BAF4-69C0-47EC-B408-BB17026E6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851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31358-B12E-4A11-BE0E-50E1ED94B534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BAF4-69C0-47EC-B408-BB17026E6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982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31358-B12E-4A11-BE0E-50E1ED94B534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DBAF4-69C0-47EC-B408-BB17026E6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637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31358-B12E-4A11-BE0E-50E1ED94B534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DBAF4-69C0-47EC-B408-BB17026E6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83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35596"/>
            <a:ext cx="10515600" cy="788404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       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	</a:t>
            </a:r>
            <a:r>
              <a:rPr lang="ru-RU" dirty="0" smtClean="0"/>
              <a:t>	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620486" y="1825624"/>
            <a:ext cx="6041571" cy="4575175"/>
          </a:xfrm>
        </p:spPr>
        <p:txBody>
          <a:bodyPr>
            <a:normAutofit/>
          </a:bodyPr>
          <a:lstStyle/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октор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архитектуры, профессор Кафедры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урбанистики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 дизайна городской среды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СПбГАСУ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СПбГУ,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заслуженный работник высшей школы РФ.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протяжении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более 20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лет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читал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лекции 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проводил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мастер-классы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вузах США, Китая, Франции, Германии,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Италии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являлся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координатором образовательных программ с вузами Европы;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Автор четырех книг 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50 научных статей.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4043" y="1825625"/>
            <a:ext cx="3889279" cy="4215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66092" y="735596"/>
            <a:ext cx="94019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Нефедов Валерий Анатольевич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99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3031" y="461727"/>
            <a:ext cx="10801140" cy="1147007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7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Книга «Дизайн </a:t>
            </a:r>
            <a:r>
              <a:rPr lang="ru-RU" sz="7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образ жизни: </a:t>
            </a:r>
            <a:endParaRPr lang="ru-RU" sz="73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7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Финская </a:t>
            </a:r>
            <a:r>
              <a:rPr lang="ru-RU" sz="7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45" y="1720159"/>
            <a:ext cx="3876442" cy="45812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49553"/>
              </p:ext>
            </p:extLst>
          </p:nvPr>
        </p:nvGraphicFramePr>
        <p:xfrm>
          <a:off x="4933614" y="1608734"/>
          <a:ext cx="6333100" cy="3978574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6333100"/>
              </a:tblGrid>
              <a:tr h="3978574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ru-RU" sz="2000" b="0" i="0" u="none" strike="noStrike" kern="120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ru-RU" sz="2000" b="0" i="0" u="none" strike="noStrike" kern="120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i="0" u="none" strike="noStrike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Мир и человек – взаимное влияние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ru-RU" sz="2000" b="0" i="0" u="none" strike="noStrike" kern="120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i="0" u="none" strike="noStrike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Как родилась идея книги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ru-RU" sz="2000" b="0" i="0" u="none" strike="noStrike" kern="120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i="0" u="none" strike="noStrike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Почему именно Финляндия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050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3030" y="409890"/>
            <a:ext cx="10801140" cy="8122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Аннотация к книге</a:t>
            </a:r>
            <a:endParaRPr lang="ru-RU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512373"/>
              </p:ext>
            </p:extLst>
          </p:nvPr>
        </p:nvGraphicFramePr>
        <p:xfrm>
          <a:off x="803030" y="1125415"/>
          <a:ext cx="10328032" cy="5178670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10328032"/>
              </a:tblGrid>
              <a:tr h="5178670">
                <a:tc>
                  <a:txBody>
                    <a:bodyPr/>
                    <a:lstStyle/>
                    <a:p>
                      <a:r>
                        <a:rPr lang="ru-RU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Как удалось Финляндии привить населению бережное отношение к природе и привлечь жителей к созданию гуманной и гармоничной среды вокруг себя? Как создать среду,</a:t>
                      </a:r>
                    </a:p>
                    <a:p>
                      <a:r>
                        <a:rPr lang="ru-RU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способствующую развитию вкуса и творческих способностей населения? Насколько</a:t>
                      </a:r>
                    </a:p>
                    <a:p>
                      <a:r>
                        <a:rPr lang="ru-RU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окружающая среда формирует у людей интерес к сохранению природы и к ведению</a:t>
                      </a:r>
                    </a:p>
                    <a:p>
                      <a:r>
                        <a:rPr lang="ru-RU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здорового образа жизни? Ответы на эти вопросы дал </a:t>
                      </a:r>
                      <a:r>
                        <a:rPr lang="ru-RU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автор</a:t>
                      </a:r>
                      <a:r>
                        <a:rPr lang="en-US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книги.</a:t>
                      </a:r>
                      <a:endParaRPr lang="ru-RU" sz="20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20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Опыт Финляндии заставляет задуматься о том, как, постоянно развивая вкус населения,</a:t>
                      </a:r>
                    </a:p>
                    <a:p>
                      <a:r>
                        <a:rPr lang="ru-RU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научиться идти в ногу со временем и создавать современную комфортную среду в наших</a:t>
                      </a:r>
                    </a:p>
                    <a:p>
                      <a:r>
                        <a:rPr lang="ru-RU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городах.</a:t>
                      </a:r>
                    </a:p>
                    <a:p>
                      <a:endParaRPr lang="ru-RU" sz="20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Одна из главных задач этой книги - ответить на вопрос: в чем истоки формирования</a:t>
                      </a:r>
                    </a:p>
                    <a:p>
                      <a:r>
                        <a:rPr lang="ru-RU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креативных способностей каждого человека? Вот почему эта книга не только для</a:t>
                      </a:r>
                    </a:p>
                    <a:p>
                      <a:r>
                        <a:rPr lang="ru-RU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профессионалов (архитекторов и дизайнеров), но и для всех, кто хочет научиться жить в</a:t>
                      </a:r>
                    </a:p>
                    <a:p>
                      <a:r>
                        <a:rPr lang="ru-RU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достойном современном окружении.</a:t>
                      </a: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474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9401" y="1799807"/>
            <a:ext cx="4811486" cy="4391478"/>
          </a:xfrm>
        </p:spPr>
        <p:txBody>
          <a:bodyPr>
            <a:normAutofit/>
          </a:bodyPr>
          <a:lstStyle/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1.1 Художественная интерпретация природы страны в повседневном пространстве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1.2. Традиции национального дизайна. Роль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Алвара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Аалто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в оригинальном видении форм и линий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1.3. Глядя постоянно с развитым вкусом в будущее, чувствуя настоящее и прошлое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671" y="1416131"/>
            <a:ext cx="3602640" cy="48566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708" y="1415632"/>
            <a:ext cx="2445142" cy="257991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708" y="4095697"/>
            <a:ext cx="2445142" cy="2177070"/>
          </a:xfrm>
          <a:prstGeom prst="rect">
            <a:avLst/>
          </a:prstGeom>
        </p:spPr>
      </p:pic>
      <p:sp>
        <p:nvSpPr>
          <p:cNvPr id="6" name="Текст 3"/>
          <p:cNvSpPr txBox="1">
            <a:spLocks/>
          </p:cNvSpPr>
          <p:nvPr/>
        </p:nvSpPr>
        <p:spPr>
          <a:xfrm>
            <a:off x="718456" y="402772"/>
            <a:ext cx="10243457" cy="137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1. Корни финской идентичности. </a:t>
            </a:r>
          </a:p>
          <a:p>
            <a:r>
              <a:rPr lang="ru-RU" sz="28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Отношение к природе</a:t>
            </a:r>
            <a:r>
              <a:rPr lang="ru-RU" sz="36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52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8639" y="1230086"/>
            <a:ext cx="4789716" cy="4391478"/>
          </a:xfrm>
        </p:spPr>
        <p:txBody>
          <a:bodyPr>
            <a:normAutofit/>
          </a:bodyPr>
          <a:lstStyle/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.1 Вовлечение в понимание дизайна с детства. Дизайн через игру. Среда, развивающая ребенка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.2. Школьное пространство – свобода гуманного развития, формирование мобильности и гибкости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2.3. Университет – творческое освоение профессии дизайнера на международном уровне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931" y="1230086"/>
            <a:ext cx="2978014" cy="26191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620" y="3936545"/>
            <a:ext cx="2973325" cy="23261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3935" y="3936545"/>
            <a:ext cx="2905727" cy="23261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5277" y="1230086"/>
            <a:ext cx="2864385" cy="2619146"/>
          </a:xfrm>
          <a:prstGeom prst="rect">
            <a:avLst/>
          </a:prstGeom>
        </p:spPr>
      </p:pic>
      <p:sp>
        <p:nvSpPr>
          <p:cNvPr id="7" name="Текст 3"/>
          <p:cNvSpPr txBox="1">
            <a:spLocks/>
          </p:cNvSpPr>
          <p:nvPr/>
        </p:nvSpPr>
        <p:spPr>
          <a:xfrm>
            <a:off x="566055" y="261257"/>
            <a:ext cx="10047515" cy="968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2. Интеграция общественного сознания с ценностями дизайна</a:t>
            </a:r>
            <a:endParaRPr lang="ru-RU" sz="2800" dirty="0" smtClean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73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6396" y="1404277"/>
            <a:ext cx="4746172" cy="4391478"/>
          </a:xfrm>
        </p:spPr>
        <p:txBody>
          <a:bodyPr>
            <a:normAutofit/>
          </a:bodyPr>
          <a:lstStyle/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.1 Дизайн улиц и площадей – средство диалога с населением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.2. Контакт с водой в общественном пространстве. Ощущение воды и вдохновение водой через дизайн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.3. Удаленные от столицы поселения с равным качеством дизайна среды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741" y="1404277"/>
            <a:ext cx="2963401" cy="24695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753" y="3970091"/>
            <a:ext cx="3218851" cy="25404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353" y="1404277"/>
            <a:ext cx="3194187" cy="246950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9508" y="4018285"/>
            <a:ext cx="2904635" cy="2492304"/>
          </a:xfrm>
          <a:prstGeom prst="rect">
            <a:avLst/>
          </a:prstGeom>
        </p:spPr>
      </p:pic>
      <p:sp>
        <p:nvSpPr>
          <p:cNvPr id="7" name="Текст 3"/>
          <p:cNvSpPr txBox="1">
            <a:spLocks/>
          </p:cNvSpPr>
          <p:nvPr/>
        </p:nvSpPr>
        <p:spPr>
          <a:xfrm>
            <a:off x="616813" y="250371"/>
            <a:ext cx="10802301" cy="1057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3. Дизайн общественных пространств как фактор постоянного развития вкуса населения</a:t>
            </a:r>
            <a:endParaRPr lang="ru-RU" sz="2800" dirty="0" smtClean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39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66057" y="1240971"/>
            <a:ext cx="4778829" cy="4391478"/>
          </a:xfrm>
        </p:spPr>
        <p:txBody>
          <a:bodyPr>
            <a:normAutofit/>
          </a:bodyPr>
          <a:lstStyle/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4.1 Проектирование экосистем в повседневном пространстве для жизни – дворы как модель устойчивого будущего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4.2. Световой дизайн как средство создания вечернего художественного имиджа города и обеспечения приоритетов человека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4.3. Общественный транспорт для эффективных коммуникация и охраны природы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5717" y="1419925"/>
            <a:ext cx="3147331" cy="255720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729" y="1419925"/>
            <a:ext cx="2819075" cy="254499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730" y="4004293"/>
            <a:ext cx="2819075" cy="247960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2262" y="4104027"/>
            <a:ext cx="3254243" cy="2379871"/>
          </a:xfrm>
          <a:prstGeom prst="rect">
            <a:avLst/>
          </a:prstGeom>
        </p:spPr>
      </p:pic>
      <p:sp>
        <p:nvSpPr>
          <p:cNvPr id="7" name="Текст 3"/>
          <p:cNvSpPr txBox="1">
            <a:spLocks/>
          </p:cNvSpPr>
          <p:nvPr/>
        </p:nvSpPr>
        <p:spPr>
          <a:xfrm>
            <a:off x="609044" y="348557"/>
            <a:ext cx="10293369" cy="1153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4. Проектируя свое будущее в устойчивом окружении</a:t>
            </a:r>
            <a:endParaRPr lang="ru-RU" sz="2800" dirty="0" smtClean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8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0485" y="353946"/>
            <a:ext cx="10537371" cy="61730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Сад во </a:t>
            </a:r>
            <a:r>
              <a:rPr lang="ru-RU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дворе Валерия Анатольевича</a:t>
            </a:r>
            <a:endParaRPr lang="ru-RU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2911" y="1214859"/>
            <a:ext cx="3956163" cy="2443391"/>
          </a:xfrm>
          <a:prstGeom prst="rect">
            <a:avLst/>
          </a:prstGeom>
        </p:spPr>
      </p:pic>
      <p:pic>
        <p:nvPicPr>
          <p:cNvPr id="4" name="Содержимое 6" descr="20170527_140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50156" y="1206457"/>
            <a:ext cx="3985010" cy="2451793"/>
          </a:xfrm>
          <a:prstGeom prst="rect">
            <a:avLst/>
          </a:prstGeom>
        </p:spPr>
      </p:pic>
      <p:pic>
        <p:nvPicPr>
          <p:cNvPr id="6" name="Рисунок 5" descr="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62911" y="3774457"/>
            <a:ext cx="3985010" cy="2768377"/>
          </a:xfrm>
          <a:prstGeom prst="rect">
            <a:avLst/>
          </a:prstGeom>
        </p:spPr>
      </p:pic>
      <p:pic>
        <p:nvPicPr>
          <p:cNvPr id="7" name="Рисунок 6" descr="6.jpg"/>
          <p:cNvPicPr>
            <a:picLocks noChangeAspect="1"/>
          </p:cNvPicPr>
          <p:nvPr/>
        </p:nvPicPr>
        <p:blipFill>
          <a:blip r:embed="rId5" cstate="print"/>
          <a:srcRect l="4418" r="2842" b="1205"/>
          <a:stretch>
            <a:fillRect/>
          </a:stretch>
        </p:blipFill>
        <p:spPr>
          <a:xfrm>
            <a:off x="5794419" y="3774457"/>
            <a:ext cx="3940747" cy="283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8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9734" y="877729"/>
            <a:ext cx="10515600" cy="5334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4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Книги Валерия Анатольевича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764" y="3309133"/>
            <a:ext cx="2713055" cy="3206338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854438"/>
              </p:ext>
            </p:extLst>
          </p:nvPr>
        </p:nvGraphicFramePr>
        <p:xfrm>
          <a:off x="522514" y="1646243"/>
          <a:ext cx="7892143" cy="1461186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7892143"/>
              </a:tblGrid>
              <a:tr h="1461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2000" b="0" kern="1200" baseline="0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0" kern="1200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«Городской ландшафтный дизайн»</a:t>
                      </a:r>
                      <a:r>
                        <a:rPr lang="en-US" sz="2000" b="0" kern="1200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0" kern="1200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2-ое</a:t>
                      </a:r>
                      <a:r>
                        <a:rPr lang="ru-RU" sz="2000" b="0" kern="1200" baseline="0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издание</a:t>
                      </a:r>
                      <a:r>
                        <a:rPr lang="ru-RU" sz="2000" b="0" kern="1200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(2020),</a:t>
                      </a:r>
                    </a:p>
                    <a:p>
                      <a:pPr marL="0" indent="0" algn="l" fontAlgn="base">
                        <a:spcBef>
                          <a:spcPts val="0"/>
                        </a:spcBef>
                        <a:buNone/>
                      </a:pPr>
                      <a:r>
                        <a:rPr lang="en-US" sz="2000" b="0" kern="1200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ru-RU" sz="2000" b="0" kern="1200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2000" b="0" kern="1200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Дизайн как образ жизни: Финская модель» (2018), </a:t>
                      </a:r>
                    </a:p>
                    <a:p>
                      <a:pPr marL="0" indent="0" algn="l" fontAlgn="base">
                        <a:spcBef>
                          <a:spcPts val="0"/>
                        </a:spcBef>
                        <a:buNone/>
                      </a:pP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20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«Как вернуть город людям» (2015), </a:t>
                      </a:r>
                    </a:p>
                    <a:p>
                      <a:pPr marL="0" indent="0" algn="l" fontAlgn="base">
                        <a:spcBef>
                          <a:spcPts val="0"/>
                        </a:spcBef>
                        <a:buNone/>
                      </a:pP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20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Ландшафтный дизайн и устойчивость среды» (2002) </a:t>
                      </a:r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среды»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115" y="3309133"/>
            <a:ext cx="2448091" cy="32302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9503" y="3309133"/>
            <a:ext cx="2884751" cy="30915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51" y="3309133"/>
            <a:ext cx="2518728" cy="334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5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915" y="395874"/>
            <a:ext cx="11050256" cy="125185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-е издани</a:t>
            </a:r>
            <a:r>
              <a:rPr lang="ru-RU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книги </a:t>
            </a:r>
            <a:endParaRPr lang="ru-RU" sz="4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ландшафтный дизайн</a:t>
            </a:r>
            <a:r>
              <a:rPr lang="ru-RU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pPr marL="0" indent="0" algn="ctr">
              <a:buNone/>
            </a:pP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467476"/>
              </p:ext>
            </p:extLst>
          </p:nvPr>
        </p:nvGraphicFramePr>
        <p:xfrm>
          <a:off x="4440115" y="1897101"/>
          <a:ext cx="7042639" cy="4968240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7042639"/>
              </a:tblGrid>
              <a:tr h="3978574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 основе многочисленных примеров из современной международной практики автор учит понимать мировые тенденции в области ландшафтного дизайна, видеть нестандартные решения и понимать их смысл, создавать свои оригинальные объекты.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ru-RU" sz="2000" b="0" i="0" u="none" strike="noStrike" kern="1200" baseline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Более 800 авторских фотографий, примеры упражнений, выполненных студентами</a:t>
                      </a:r>
                      <a:endParaRPr lang="ru-RU" sz="2000" b="0" i="0" u="none" strike="noStrike" kern="120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ru-RU" sz="2000" b="0" i="0" u="none" strike="noStrike" kern="120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i="0" u="none" strike="noStrike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Допущено в качестве учебного пособия </a:t>
                      </a:r>
                      <a:endParaRPr lang="ru-RU" sz="2000" b="0" i="0" u="none" strike="noStrike" kern="120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ru-RU" sz="2000" b="0" i="0" u="none" strike="noStrike" kern="120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i="0" u="none" strike="noStrike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1-ое издание (2012г) пользовалось спросом у частных ландшафтных дизайнеров, администраций районов и городов (в </a:t>
                      </a:r>
                      <a:r>
                        <a:rPr lang="ru-RU" sz="2000" b="0" i="0" u="none" strike="noStrike" kern="12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т.ч</a:t>
                      </a:r>
                      <a:r>
                        <a:rPr lang="ru-RU" sz="2000" b="0" i="0" u="none" strike="noStrike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Москвы и С-Петербурга) и широкого круга читателей </a:t>
                      </a:r>
                      <a:endParaRPr lang="ru-RU" sz="2000" b="0" i="0" u="none" strike="noStrike" kern="120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2000" b="0" i="0" u="none" strike="noStrike" kern="120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36" y="1897101"/>
            <a:ext cx="3238642" cy="42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0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9278" y="1846075"/>
            <a:ext cx="5603295" cy="4162768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1.1 Экологический подход к формированию городской среды </a:t>
            </a:r>
          </a:p>
          <a:p>
            <a:pPr marL="361950" indent="-171450">
              <a:spcBef>
                <a:spcPts val="600"/>
              </a:spcBef>
              <a:buFontTx/>
              <a:buChar char="-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Экологические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приоритеты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ЛД</a:t>
            </a:r>
          </a:p>
          <a:p>
            <a:pPr marL="361950" indent="-171450">
              <a:spcBef>
                <a:spcPts val="600"/>
              </a:spcBef>
              <a:buFontTx/>
              <a:buChar char="-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Устойчивость среды в качестве цели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ЛД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1.2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Социально-ориентированный подход к обустройству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среды</a:t>
            </a:r>
          </a:p>
          <a:p>
            <a:pPr marL="533400" indent="-342900">
              <a:spcBef>
                <a:spcPts val="600"/>
              </a:spcBef>
              <a:buFontTx/>
              <a:buChar char="-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ЛД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 позиции использования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человеком</a:t>
            </a:r>
          </a:p>
          <a:p>
            <a:pPr marL="533400" indent="-342900">
              <a:spcBef>
                <a:spcPts val="600"/>
              </a:spcBef>
              <a:buFontTx/>
              <a:buChar char="-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Узнаваемость среды и приемы ландшафтного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дизайна</a:t>
            </a:r>
          </a:p>
          <a:p>
            <a:pPr marL="533400" indent="-342900">
              <a:spcBef>
                <a:spcPts val="600"/>
              </a:spcBef>
              <a:buFontTx/>
              <a:buChar char="-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Ландшафтный дизайн как процесс с участием потребителя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1.3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Влияние климата на трактовку форм городского ландшафта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84472" y="352124"/>
            <a:ext cx="97311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1. </a:t>
            </a:r>
            <a:r>
              <a:rPr lang="ru-RU" sz="28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Роль ландшафтного дизайна в совершенствовании среды жизнедеятельности человека.</a:t>
            </a:r>
            <a:endParaRPr lang="ru-RU" sz="28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983" y="1665483"/>
            <a:ext cx="3156863" cy="23543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7105" y="1655990"/>
            <a:ext cx="2516987" cy="23543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7104" y="4127936"/>
            <a:ext cx="2516987" cy="23726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982" y="4127937"/>
            <a:ext cx="3156863" cy="23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7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65081" y="1846075"/>
            <a:ext cx="5645596" cy="4162768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.1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Преодоление конфликта между зданием и средой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.2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Взаимодействие архитектурных объектов с поверхностью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земли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.3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Преобразование буферного пространства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2.4.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Растительность в качестве компонента природно-архитектурного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пространства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2.5.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Приемы интегрирования зданий с использованием водных компонентов среды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84472" y="352124"/>
            <a:ext cx="97311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2</a:t>
            </a:r>
            <a:r>
              <a:rPr lang="ru-RU" sz="28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Ландшафтный дизайн в создании интегрированного природно-архитектурного пространства.</a:t>
            </a:r>
            <a:endParaRPr lang="ru-RU" sz="28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211" y="1567572"/>
            <a:ext cx="2724131" cy="23598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074" y="3999887"/>
            <a:ext cx="2824405" cy="26746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5877" y="1330858"/>
            <a:ext cx="2720382" cy="25972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5876" y="3999887"/>
            <a:ext cx="2720383" cy="254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9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9814" y="1457607"/>
            <a:ext cx="5645596" cy="4590107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3.1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Дизайн поверхности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земли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>
              <a:spcBef>
                <a:spcPts val="300"/>
              </a:spcBef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Работа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прямыми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кривыми 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ломаными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линиями,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дугами 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волнами</a:t>
            </a:r>
          </a:p>
          <a:p>
            <a:pPr marL="180975">
              <a:spcBef>
                <a:spcPts val="300"/>
              </a:spcBef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Работа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 геометрическими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фигурами и бионическими формами</a:t>
            </a:r>
          </a:p>
          <a:p>
            <a:pPr marL="180975">
              <a:spcBef>
                <a:spcPts val="300"/>
              </a:spcBef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Использование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знаков и символов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3.2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Дизайн форм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рельефа</a:t>
            </a:r>
          </a:p>
          <a:p>
            <a:pPr marL="180975">
              <a:spcBef>
                <a:spcPts val="300"/>
              </a:spcBef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Работа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 склоновыми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ситуациями</a:t>
            </a:r>
          </a:p>
          <a:p>
            <a:pPr marL="180975">
              <a:spcBef>
                <a:spcPts val="300"/>
              </a:spcBef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Темы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волны 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дуги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дизайне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рельефа</a:t>
            </a:r>
          </a:p>
          <a:p>
            <a:pPr marL="180975">
              <a:spcBef>
                <a:spcPts val="300"/>
              </a:spcBef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Круги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сегменты, капли, гряды в дизайне рельефа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.3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Дизайн форм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растительности</a:t>
            </a:r>
          </a:p>
          <a:p>
            <a:pPr marL="523875" indent="-342900">
              <a:spcBef>
                <a:spcPts val="300"/>
              </a:spcBef>
              <a:buFontTx/>
              <a:buChar char="-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нижним, средним и верхним ярусами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растительности</a:t>
            </a:r>
          </a:p>
          <a:p>
            <a:pPr marL="523875" indent="-342900">
              <a:spcBef>
                <a:spcPts val="300"/>
              </a:spcBef>
              <a:buFontTx/>
              <a:buChar char="-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Растительность на каркасе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84472" y="352124"/>
            <a:ext cx="9731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en-US" sz="28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Дизайн компонентов городского ландшафта.</a:t>
            </a:r>
            <a:endParaRPr lang="ru-RU" sz="28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975" y="1377258"/>
            <a:ext cx="2612325" cy="25456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256" y="1377258"/>
            <a:ext cx="2912210" cy="25173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6975" y="4018183"/>
            <a:ext cx="2612325" cy="25798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984" y="3974941"/>
            <a:ext cx="2783481" cy="26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8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9814" y="1892173"/>
            <a:ext cx="5645596" cy="4155541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3.4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Дизайн водных компонентов городского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ландшафта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3.2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Световой дизайн городских открытых пространств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3.3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Дизайн малых форм и обустройство мест для отдыха в городской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среде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3.3.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Скульптура 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лэнд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-арт в городской среде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84472" y="352124"/>
            <a:ext cx="9731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en-US" sz="28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Дизайн компонентов городского ландшафта.</a:t>
            </a:r>
            <a:endParaRPr lang="ru-RU" sz="28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695" y="1550404"/>
            <a:ext cx="2740884" cy="24195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864" y="1550404"/>
            <a:ext cx="2627310" cy="25923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007" y="4070994"/>
            <a:ext cx="2512572" cy="26021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0864" y="4202383"/>
            <a:ext cx="2298930" cy="247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0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3600" y="1023041"/>
            <a:ext cx="5645596" cy="5115207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.1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Современный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ЛД городских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улиц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3875" indent="-342900">
              <a:spcBef>
                <a:spcPts val="300"/>
              </a:spcBef>
              <a:buFontTx/>
              <a:buChar char="-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Реструктуризация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уличного пространства с помощью компонентов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природы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3875" indent="-342900">
              <a:spcBef>
                <a:spcPts val="300"/>
              </a:spcBef>
              <a:buFontTx/>
              <a:buChar char="-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ЛД пешеходных пространств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3875" indent="-342900">
              <a:spcBef>
                <a:spcPts val="300"/>
              </a:spcBef>
              <a:buFontTx/>
              <a:buChar char="-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ЛД транспортных пространств</a:t>
            </a:r>
          </a:p>
          <a:p>
            <a:pPr>
              <a:spcBef>
                <a:spcPts val="300"/>
              </a:spcBef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.2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Средства и приемы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ЛД городских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площадей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indent="-352425">
              <a:spcBef>
                <a:spcPts val="300"/>
              </a:spcBef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Функциональное разграничение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площади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indent="-352425">
              <a:spcBef>
                <a:spcPts val="300"/>
              </a:spcBef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Создание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характерного образа площади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indent="-352425">
              <a:spcBef>
                <a:spcPts val="300"/>
              </a:spcBef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обустройство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зон отдыха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.3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Ландшафтный дизайн набережных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3875" indent="-342900">
              <a:spcBef>
                <a:spcPts val="300"/>
              </a:spcBef>
              <a:buFontTx/>
              <a:buChar char="-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Эстетика пространства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набережных</a:t>
            </a:r>
          </a:p>
          <a:p>
            <a:pPr marL="523875" indent="-342900">
              <a:spcBef>
                <a:spcPts val="300"/>
              </a:spcBef>
              <a:buFontTx/>
              <a:buChar char="-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Набережные как пространство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действия</a:t>
            </a:r>
          </a:p>
          <a:p>
            <a:pPr>
              <a:spcBef>
                <a:spcPts val="300"/>
              </a:spcBef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4.4.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Парк как объект современного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ЛД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3875" indent="-342900">
              <a:spcBef>
                <a:spcPts val="300"/>
              </a:spcBef>
              <a:buFontTx/>
              <a:buChar char="-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Функциональное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структурирование</a:t>
            </a:r>
          </a:p>
          <a:p>
            <a:pPr marL="523875" indent="-342900">
              <a:spcBef>
                <a:spcPts val="300"/>
              </a:spcBef>
              <a:buFontTx/>
              <a:buChar char="-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Современные подходы к формированию образа парка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84472" y="352124"/>
            <a:ext cx="9731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sz="28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Дизайн городских открытых пространств.</a:t>
            </a:r>
            <a:endParaRPr lang="ru-RU" sz="28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739" y="3915621"/>
            <a:ext cx="2596075" cy="24942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366" y="1228463"/>
            <a:ext cx="2644448" cy="25475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8350" y="1228463"/>
            <a:ext cx="2537781" cy="24994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8351" y="3915621"/>
            <a:ext cx="2682636" cy="251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1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3600" y="1711407"/>
            <a:ext cx="5645596" cy="4426841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5.1 </a:t>
            </a:r>
            <a:r>
              <a:rPr lang="ru-RU" sz="2000" dirty="0"/>
              <a:t>Дизайн среды малоэтажной застройки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5.2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000" dirty="0" smtClean="0"/>
              <a:t>оздание </a:t>
            </a:r>
            <a:r>
              <a:rPr lang="ru-RU" sz="2000" dirty="0"/>
              <a:t>полноценной жилой среды в условиях </a:t>
            </a:r>
            <a:r>
              <a:rPr lang="ru-RU" sz="2000" dirty="0" smtClean="0"/>
              <a:t>средне- и </a:t>
            </a:r>
            <a:r>
              <a:rPr lang="ru-RU" sz="2000" dirty="0"/>
              <a:t>многоэтажной </a:t>
            </a:r>
            <a:r>
              <a:rPr lang="ru-RU" sz="2000" dirty="0" smtClean="0"/>
              <a:t>застройки</a:t>
            </a:r>
          </a:p>
          <a:p>
            <a:pPr marL="533400" indent="-352425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dirty="0" smtClean="0"/>
              <a:t>транспортные пространства </a:t>
            </a:r>
            <a:r>
              <a:rPr lang="ru-RU" sz="2000" dirty="0"/>
              <a:t>в жилой среде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indent="-352425">
              <a:spcBef>
                <a:spcPts val="300"/>
              </a:spcBef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dirty="0" smtClean="0"/>
              <a:t>игровые пространства </a:t>
            </a:r>
            <a:r>
              <a:rPr lang="ru-RU" sz="2000" dirty="0"/>
              <a:t>в жилой среде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>
              <a:spcBef>
                <a:spcPts val="300"/>
              </a:spcBef>
            </a:pPr>
            <a:r>
              <a:rPr lang="ru-RU" sz="2000" dirty="0" smtClean="0"/>
              <a:t>- участки </a:t>
            </a:r>
            <a:r>
              <a:rPr lang="ru-RU" sz="2000" dirty="0"/>
              <a:t>дифференцированного </a:t>
            </a:r>
            <a:r>
              <a:rPr lang="ru-RU" sz="2000" dirty="0" smtClean="0"/>
              <a:t>назначения</a:t>
            </a:r>
          </a:p>
          <a:p>
            <a:pPr marL="180975">
              <a:spcBef>
                <a:spcPts val="300"/>
              </a:spcBef>
            </a:pPr>
            <a:r>
              <a:rPr lang="ru-RU" sz="2000" dirty="0" smtClean="0"/>
              <a:t>- места </a:t>
            </a:r>
            <a:r>
              <a:rPr lang="ru-RU" sz="2000" dirty="0"/>
              <a:t>для отдыха в жилой среде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.3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/>
              <a:t>Ландшафтный дизайн детских игровых </a:t>
            </a:r>
            <a:r>
              <a:rPr lang="ru-RU" sz="2000" dirty="0" smtClean="0"/>
              <a:t>пространств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84472" y="352124"/>
            <a:ext cx="9731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sz="28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Ландшафтный дизайн жилой среды.</a:t>
            </a:r>
            <a:endParaRPr lang="ru-RU" sz="28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5068" y="1400668"/>
            <a:ext cx="2385659" cy="24470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456" y="1400668"/>
            <a:ext cx="2579351" cy="24498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105" y="3946264"/>
            <a:ext cx="2510054" cy="25621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5068" y="3946264"/>
            <a:ext cx="2779483" cy="256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1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922</Words>
  <Application>Microsoft Office PowerPoint</Application>
  <PresentationFormat>Широкоэкранный</PresentationFormat>
  <Paragraphs>119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Сад во дворе Валерия Анатольевича</vt:lpstr>
    </vt:vector>
  </TitlesOfParts>
  <Company>B.Braun Melsungen AG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Valentin Nefedov</dc:creator>
  <cp:lastModifiedBy>Valentin Nefedov</cp:lastModifiedBy>
  <cp:revision>102</cp:revision>
  <cp:lastPrinted>2020-04-19T20:56:48Z</cp:lastPrinted>
  <dcterms:created xsi:type="dcterms:W3CDTF">2019-03-30T16:37:22Z</dcterms:created>
  <dcterms:modified xsi:type="dcterms:W3CDTF">2020-10-04T20:38:31Z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7735299-2a7d-4f7d-99cc-db352b8b5a9b_Enabled">
    <vt:lpwstr>True</vt:lpwstr>
  </property>
  <property fmtid="{D5CDD505-2E9C-101B-9397-08002B2CF9AE}" pid="3" name="MSIP_Label_97735299-2a7d-4f7d-99cc-db352b8b5a9b_SiteId">
    <vt:lpwstr>15d1bef2-0a6a-46f9-be4c-023279325e51</vt:lpwstr>
  </property>
  <property fmtid="{D5CDD505-2E9C-101B-9397-08002B2CF9AE}" pid="4" name="MSIP_Label_97735299-2a7d-4f7d-99cc-db352b8b5a9b_Ref">
    <vt:lpwstr>https://api.informationprotection.azure.com/api/15d1bef2-0a6a-46f9-be4c-023279325e51</vt:lpwstr>
  </property>
  <property fmtid="{D5CDD505-2E9C-101B-9397-08002B2CF9AE}" pid="5" name="MSIP_Label_97735299-2a7d-4f7d-99cc-db352b8b5a9b_SetBy">
    <vt:lpwstr>valentin.nefedov@bbraun.com</vt:lpwstr>
  </property>
  <property fmtid="{D5CDD505-2E9C-101B-9397-08002B2CF9AE}" pid="6" name="MSIP_Label_97735299-2a7d-4f7d-99cc-db352b8b5a9b_SetDate">
    <vt:lpwstr>2019-03-30T19:37:32.1854155+03:00</vt:lpwstr>
  </property>
  <property fmtid="{D5CDD505-2E9C-101B-9397-08002B2CF9AE}" pid="7" name="MSIP_Label_97735299-2a7d-4f7d-99cc-db352b8b5a9b_Name">
    <vt:lpwstr>Confidential</vt:lpwstr>
  </property>
  <property fmtid="{D5CDD505-2E9C-101B-9397-08002B2CF9AE}" pid="8" name="MSIP_Label_97735299-2a7d-4f7d-99cc-db352b8b5a9b_Application">
    <vt:lpwstr>Microsoft Azure Information Protection</vt:lpwstr>
  </property>
  <property fmtid="{D5CDD505-2E9C-101B-9397-08002B2CF9AE}" pid="9" name="MSIP_Label_97735299-2a7d-4f7d-99cc-db352b8b5a9b_Extended_MSFT_Method">
    <vt:lpwstr>Automatic</vt:lpwstr>
  </property>
  <property fmtid="{D5CDD505-2E9C-101B-9397-08002B2CF9AE}" pid="10" name="MSIP_Label_fd058493-e43f-432e-b8cc-adb7daa46640_Enabled">
    <vt:lpwstr>True</vt:lpwstr>
  </property>
  <property fmtid="{D5CDD505-2E9C-101B-9397-08002B2CF9AE}" pid="11" name="MSIP_Label_fd058493-e43f-432e-b8cc-adb7daa46640_SiteId">
    <vt:lpwstr>15d1bef2-0a6a-46f9-be4c-023279325e51</vt:lpwstr>
  </property>
  <property fmtid="{D5CDD505-2E9C-101B-9397-08002B2CF9AE}" pid="12" name="MSIP_Label_fd058493-e43f-432e-b8cc-adb7daa46640_Ref">
    <vt:lpwstr>https://api.informationprotection.azure.com/api/15d1bef2-0a6a-46f9-be4c-023279325e51</vt:lpwstr>
  </property>
  <property fmtid="{D5CDD505-2E9C-101B-9397-08002B2CF9AE}" pid="13" name="MSIP_Label_fd058493-e43f-432e-b8cc-adb7daa46640_SetBy">
    <vt:lpwstr>valentin.nefedov@bbraun.com</vt:lpwstr>
  </property>
  <property fmtid="{D5CDD505-2E9C-101B-9397-08002B2CF9AE}" pid="14" name="MSIP_Label_fd058493-e43f-432e-b8cc-adb7daa46640_SetDate">
    <vt:lpwstr>2019-03-30T19:37:32.1854155+03:00</vt:lpwstr>
  </property>
  <property fmtid="{D5CDD505-2E9C-101B-9397-08002B2CF9AE}" pid="15" name="MSIP_Label_fd058493-e43f-432e-b8cc-adb7daa46640_Name">
    <vt:lpwstr>Unprotected</vt:lpwstr>
  </property>
  <property fmtid="{D5CDD505-2E9C-101B-9397-08002B2CF9AE}" pid="16" name="MSIP_Label_fd058493-e43f-432e-b8cc-adb7daa46640_Application">
    <vt:lpwstr>Microsoft Azure Information Protection</vt:lpwstr>
  </property>
  <property fmtid="{D5CDD505-2E9C-101B-9397-08002B2CF9AE}" pid="17" name="MSIP_Label_fd058493-e43f-432e-b8cc-adb7daa46640_Extended_MSFT_Method">
    <vt:lpwstr>Automatic</vt:lpwstr>
  </property>
  <property fmtid="{D5CDD505-2E9C-101B-9397-08002B2CF9AE}" pid="18" name="MSIP_Label_fd058493-e43f-432e-b8cc-adb7daa46640_Parent">
    <vt:lpwstr>97735299-2a7d-4f7d-99cc-db352b8b5a9b</vt:lpwstr>
  </property>
  <property fmtid="{D5CDD505-2E9C-101B-9397-08002B2CF9AE}" pid="19" name="Sensitivity">
    <vt:lpwstr>Confidential Unprotected</vt:lpwstr>
  </property>
</Properties>
</file>